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8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2" r:id="rId9"/>
    <p:sldId id="297" r:id="rId10"/>
    <p:sldId id="298" r:id="rId11"/>
    <p:sldId id="265" r:id="rId12"/>
  </p:sldIdLst>
  <p:sldSz cx="9144000" cy="5143500" type="screen16x9"/>
  <p:notesSz cx="6858000" cy="9144000"/>
  <p:embeddedFontLst>
    <p:embeddedFont>
      <p:font typeface="Roboto Medium" panose="020B060402020202020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6866C4-0EA4-4DDA-8558-34A0C754FAE2}">
  <a:tblStyle styleId="{066866C4-0EA4-4DDA-8558-34A0C754F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76" y="8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970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100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11.jp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73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30" r:id="rId11"/>
    <p:sldLayoutId id="2147483731" r:id="rId12"/>
    <p:sldLayoutId id="214748373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63485" y="1027798"/>
            <a:ext cx="7584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Тема: Проектирование сетевой фабрики на основе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EVPN с использованием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multisite</a:t>
            </a:r>
            <a:endParaRPr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52187" y="20657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 smtClean="0"/>
              <a:t>Тема:</a:t>
            </a:r>
            <a:r>
              <a:rPr lang="en-US" sz="3000" dirty="0" smtClean="0"/>
              <a:t> </a:t>
            </a:r>
            <a:r>
              <a:rPr lang="ru-RU" sz="3000" dirty="0"/>
              <a:t>Проектирование сетевой фабрики на основе </a:t>
            </a:r>
            <a:r>
              <a:rPr lang="ru-RU" sz="3000" dirty="0" err="1"/>
              <a:t>VxLAN</a:t>
            </a:r>
            <a:r>
              <a:rPr lang="ru-RU" sz="3000" dirty="0"/>
              <a:t> EVPN с использованием </a:t>
            </a:r>
            <a:r>
              <a:rPr lang="ru-RU" sz="3000" dirty="0" err="1"/>
              <a:t>multisite</a:t>
            </a:r>
            <a:r>
              <a:rPr lang="ru" sz="3000" dirty="0" smtClean="0"/>
              <a:t> </a:t>
            </a:r>
            <a:endParaRPr sz="3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Макаров Григорий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План защиты</a:t>
            </a:r>
            <a:endParaRPr sz="2400"/>
          </a:p>
        </p:txBody>
      </p:sp>
      <p:sp>
        <p:nvSpPr>
          <p:cNvPr id="398" name="Google Shape;398;p95"/>
          <p:cNvSpPr/>
          <p:nvPr/>
        </p:nvSpPr>
        <p:spPr>
          <a:xfrm>
            <a:off x="1138125" y="926512"/>
            <a:ext cx="5359565" cy="100125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-RU"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Целью данного проекта является проектирование и разработка сетевой фабрики на основе технологии </a:t>
            </a:r>
            <a:r>
              <a:rPr lang="ru-RU" sz="105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EVPN с поддержкой </a:t>
            </a:r>
            <a:r>
              <a:rPr lang="ru-RU" sz="1050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multisite</a:t>
            </a:r>
            <a:r>
              <a:rPr lang="ru-RU" sz="105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05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состоящей из двух POD. Проект должен обеспечить высокую доступность, масштабируемость и гибкость сети для различных приложений и сервисов компании.</a:t>
            </a:r>
            <a:endParaRPr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0" y="2037385"/>
            <a:ext cx="3875937" cy="42749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algn="just"/>
            <a:endParaRPr lang="en-US" sz="11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/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/>
            <a:r>
              <a:rPr lang="ru" sz="11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</a:t>
            </a:r>
            <a:r>
              <a:rPr lang="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технологии использовались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algn="just"/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iBGP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EVPN L2-L3 Multisite Cisco Nexus</a:t>
            </a:r>
          </a:p>
          <a:p>
            <a:pPr algn="just"/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just"/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2" y="266825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Собрать </a:t>
            </a:r>
            <a:r>
              <a:rPr lang="en-US" sz="11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multisite </a:t>
            </a:r>
            <a:r>
              <a:rPr lang="ru-RU" sz="11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 2-х </a:t>
            </a:r>
            <a:r>
              <a:rPr lang="en-US" sz="11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1" y="3138206"/>
            <a:ext cx="5510960" cy="9251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Использование </a:t>
            </a:r>
            <a:r>
              <a:rPr lang="ru-RU" sz="9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EVPN предоставляет широкие возможности для создания современных, масштабируемых, гибких и отказоустойчивых сетевых инфраструктур. Эти технологии позволяют эффективно управлять ресурсами, улучшать производительность и обеспечивать высокий уровень доступности сети, что делает их идеальным выбором для различных сценариев применения, от облачных вычислений до глобальных корпоративных сетей.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 rot="10800000" flipV="1">
            <a:off x="1138121" y="1427142"/>
            <a:ext cx="5" cy="823990"/>
          </a:xfrm>
          <a:prstGeom prst="bentConnector3">
            <a:avLst>
              <a:gd name="adj1" fmla="val 45721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 rot="10800000" flipH="1" flipV="1">
            <a:off x="1138120" y="2251132"/>
            <a:ext cx="2" cy="605218"/>
          </a:xfrm>
          <a:prstGeom prst="bentConnector3">
            <a:avLst>
              <a:gd name="adj1" fmla="val -11430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 rot="10800000" flipV="1">
            <a:off x="1138122" y="2856349"/>
            <a:ext cx="1" cy="744417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 rot="10800000" flipH="1" flipV="1">
            <a:off x="1138120" y="3600767"/>
            <a:ext cx="3" cy="736408"/>
          </a:xfrm>
          <a:prstGeom prst="bentConnector3">
            <a:avLst>
              <a:gd name="adj1" fmla="val -76200000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24" y="41490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Технологии для меня новые, ранее не приходилось использовать</a:t>
            </a:r>
            <a:endParaRPr sz="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43104" y="55193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2400" dirty="0" smtClean="0"/>
              <a:t>Общая схема топологии</a:t>
            </a:r>
            <a:r>
              <a:rPr lang="en-US" sz="2400" dirty="0"/>
              <a:t> </a:t>
            </a:r>
            <a:endParaRPr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8" y="566203"/>
            <a:ext cx="7622402" cy="410460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08837" y="4726336"/>
            <a:ext cx="6449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https://github.com/Grigorio-Makario/cod-otus/tree/main/project_work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7274878" cy="644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 smtClean="0"/>
              <a:t>Передача маршрутов</a:t>
            </a:r>
            <a:r>
              <a:rPr lang="en-US" sz="2000" dirty="0" smtClean="0"/>
              <a:t> (host-route)</a:t>
            </a:r>
            <a:r>
              <a:rPr lang="ru" sz="2000" dirty="0" smtClean="0"/>
              <a:t> между </a:t>
            </a:r>
            <a:r>
              <a:rPr lang="en-US" sz="2000" dirty="0" smtClean="0"/>
              <a:t>POD</a:t>
            </a:r>
            <a:endParaRPr sz="2000" dirty="0"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33530" y="1452866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L-4# </a:t>
            </a:r>
            <a:r>
              <a:rPr lang="en-US" dirty="0" err="1"/>
              <a:t>sh</a:t>
            </a:r>
            <a:r>
              <a:rPr lang="en-US" dirty="0"/>
              <a:t> l2route mac-</a:t>
            </a:r>
            <a:r>
              <a:rPr lang="en-US" dirty="0" err="1"/>
              <a:t>ip</a:t>
            </a:r>
            <a:r>
              <a:rPr lang="en-US" dirty="0"/>
              <a:t> all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Flags -(</a:t>
            </a:r>
            <a:r>
              <a:rPr lang="en-US" dirty="0" err="1"/>
              <a:t>Rmac</a:t>
            </a:r>
            <a:r>
              <a:rPr lang="en-US" dirty="0"/>
              <a:t>):Router MAC (</a:t>
            </a:r>
            <a:r>
              <a:rPr lang="en-US" dirty="0" err="1"/>
              <a:t>Stt</a:t>
            </a:r>
            <a:r>
              <a:rPr lang="en-US" dirty="0"/>
              <a:t>):Static (L):Local (R):Remote (V):</a:t>
            </a:r>
            <a:r>
              <a:rPr lang="en-US" dirty="0" err="1"/>
              <a:t>vPC</a:t>
            </a:r>
            <a:r>
              <a:rPr lang="en-US" dirty="0"/>
              <a:t> link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(Dup):Duplicate (</a:t>
            </a:r>
            <a:r>
              <a:rPr lang="en-US" dirty="0" err="1"/>
              <a:t>Spl</a:t>
            </a:r>
            <a:r>
              <a:rPr lang="en-US" dirty="0"/>
              <a:t>):Split (</a:t>
            </a:r>
            <a:r>
              <a:rPr lang="en-US" dirty="0" err="1"/>
              <a:t>Rcv</a:t>
            </a:r>
            <a:r>
              <a:rPr lang="en-US" dirty="0"/>
              <a:t>):</a:t>
            </a:r>
            <a:r>
              <a:rPr lang="en-US" dirty="0" err="1"/>
              <a:t>Recv</a:t>
            </a:r>
            <a:r>
              <a:rPr lang="en-US" dirty="0"/>
              <a:t>(D):Del Pending (S):Stale (C):Clear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(Ps):Peer Sync (Ro):Re-Originated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Topology    Mac Address    Prod   Flags         </a:t>
            </a:r>
            <a:r>
              <a:rPr lang="en-US" dirty="0" err="1"/>
              <a:t>Seq</a:t>
            </a:r>
            <a:r>
              <a:rPr lang="en-US" dirty="0"/>
              <a:t> No     Host IP         Next-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Hops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----------- -------------- ------ ---------- --------------- ---------------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30          0050.7966.6813 HMM    --            0          192.168.100.1  Local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30          0050.7966.6819 BGP    --            0          192.168.100.2  101.0.0.1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30          0050.7966.681c BGP    --            0          192.168.100.3  192.168.0.2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30          0050.7966.681e BGP    --            0          192.168.100.4  101.0.0.1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40          0050.7966.6814 BGP    --            0          192.168.200.1  192.168.0.2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40          0050.7966.681a BGP    --            0          192.168.200.2  101.0.0.1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40          0050.7966.6815 HMM    --            0          192.168.200.3  Local</a:t>
            </a:r>
          </a:p>
          <a:p>
            <a:pPr marL="0" lvl="0" indent="0">
              <a:buClr>
                <a:schemeClr val="dk1"/>
              </a:buClr>
              <a:buSzPct val="100000"/>
            </a:pPr>
            <a:r>
              <a:rPr lang="en-US" dirty="0"/>
              <a:t>40          0050.7966.6818 BGP    --            0          192.168.200.4  101.0.0.1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Заключение</a:t>
            </a:r>
            <a:endParaRPr sz="2400"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926512"/>
            <a:ext cx="6809149" cy="330416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-RU" dirty="0"/>
              <a:t>Технологии </a:t>
            </a:r>
            <a:r>
              <a:rPr lang="ru-RU" b="1" dirty="0" err="1"/>
              <a:t>VxLAN</a:t>
            </a:r>
            <a:r>
              <a:rPr lang="ru-RU" b="1" dirty="0"/>
              <a:t> </a:t>
            </a:r>
            <a:r>
              <a:rPr lang="ru-RU" dirty="0"/>
              <a:t>и </a:t>
            </a:r>
            <a:r>
              <a:rPr lang="ru-RU" b="1" dirty="0"/>
              <a:t>EVPN </a:t>
            </a:r>
            <a:r>
              <a:rPr lang="ru-RU" dirty="0"/>
              <a:t>являются ключевыми элементами современных сетевых архитектур, предоставляя широкие возможности для масштабирования, гибкости, управляемости и отказоустойчивости. Они позволяют строить мощные и надежные сети, способные удовлетворять требования самых сложных и динамичных сред, таких как облачные инфраструктуры и ЦОД. Использование этих технологий помогает организациям оптимизировать свои сетевые ресурсы, повысить производительность и обеспечить высокий уровень безопасности и доступности.</a:t>
            </a:r>
            <a:endParaRPr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9537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5" name="Google Shape;967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389" y="1641504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377</Words>
  <Application>Microsoft Office PowerPoint</Application>
  <PresentationFormat>Экран (16:9)</PresentationFormat>
  <Paragraphs>38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Roboto Medium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сетевой фабрики на основе VxLAN EVPN с использованием multisite    </vt:lpstr>
      <vt:lpstr>План защиты</vt:lpstr>
      <vt:lpstr>Общая схема топологии </vt:lpstr>
      <vt:lpstr>Передача маршрутов (host-route) между POD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Administrator</cp:lastModifiedBy>
  <cp:revision>8</cp:revision>
  <dcterms:modified xsi:type="dcterms:W3CDTF">2025-01-22T13:07:22Z</dcterms:modified>
</cp:coreProperties>
</file>